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5" r:id="rId2"/>
    <p:sldId id="310" r:id="rId3"/>
    <p:sldId id="316" r:id="rId4"/>
    <p:sldId id="320" r:id="rId5"/>
    <p:sldId id="319" r:id="rId6"/>
    <p:sldId id="321" r:id="rId7"/>
    <p:sldId id="323" r:id="rId8"/>
    <p:sldId id="324" r:id="rId9"/>
    <p:sldId id="326" r:id="rId10"/>
    <p:sldId id="327" r:id="rId11"/>
    <p:sldId id="328" r:id="rId12"/>
    <p:sldId id="329" r:id="rId13"/>
    <p:sldId id="317" r:id="rId14"/>
    <p:sldId id="331" r:id="rId15"/>
    <p:sldId id="333" r:id="rId16"/>
    <p:sldId id="332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5" d="100"/>
          <a:sy n="85" d="100"/>
        </p:scale>
        <p:origin x="590" y="4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Overview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tx1"/>
              </a:solidFill>
            </a:rPr>
            <a:t>Shows hired/terminated employees by: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pPr algn="l"/>
          <a:r>
            <a:rPr lang="en-US" dirty="0"/>
            <a:t>Year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Demographics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tx1"/>
              </a:solidFill>
            </a:rPr>
            <a:t>Displays hired/terminated employees by: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Income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tx1"/>
              </a:solidFill>
            </a:rPr>
            <a:t>Tracks employees by:</a:t>
          </a:r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16649317-ABED-4198-AA86-1F6987BD2D9C}">
      <dgm:prSet phldrT="[Text]"/>
      <dgm:spPr/>
      <dgm:t>
        <a:bodyPr/>
        <a:lstStyle/>
        <a:p>
          <a:pPr algn="l"/>
          <a:r>
            <a:rPr lang="en-US" dirty="0"/>
            <a:t>Department</a:t>
          </a:r>
        </a:p>
      </dgm:t>
    </dgm:pt>
    <dgm:pt modelId="{25785519-2AB4-4DBB-B436-9774447D3597}" type="parTrans" cxnId="{8B998D61-3BD4-4D57-99EA-42F07BF41F33}">
      <dgm:prSet/>
      <dgm:spPr/>
      <dgm:t>
        <a:bodyPr/>
        <a:lstStyle/>
        <a:p>
          <a:endParaRPr lang="en-US"/>
        </a:p>
      </dgm:t>
    </dgm:pt>
    <dgm:pt modelId="{4258E534-C999-4C09-9EB1-054C3EEF6B18}" type="sibTrans" cxnId="{8B998D61-3BD4-4D57-99EA-42F07BF41F33}">
      <dgm:prSet/>
      <dgm:spPr/>
      <dgm:t>
        <a:bodyPr/>
        <a:lstStyle/>
        <a:p>
          <a:endParaRPr lang="en-US"/>
        </a:p>
      </dgm:t>
    </dgm:pt>
    <dgm:pt modelId="{564AF112-0B45-4C3A-9C95-D98DCF429414}">
      <dgm:prSet phldrT="[Text]"/>
      <dgm:spPr/>
      <dgm:t>
        <a:bodyPr/>
        <a:lstStyle/>
        <a:p>
          <a:pPr algn="l"/>
          <a:r>
            <a:rPr lang="en-US" dirty="0"/>
            <a:t>Location</a:t>
          </a:r>
        </a:p>
      </dgm:t>
    </dgm:pt>
    <dgm:pt modelId="{A63A03B1-7F40-4D4B-BFA9-6AE359E255FA}" type="parTrans" cxnId="{2ED7BAEE-21C9-4034-8D41-C8C9B9D557CD}">
      <dgm:prSet/>
      <dgm:spPr/>
      <dgm:t>
        <a:bodyPr/>
        <a:lstStyle/>
        <a:p>
          <a:endParaRPr lang="en-US"/>
        </a:p>
      </dgm:t>
    </dgm:pt>
    <dgm:pt modelId="{998E1CB4-EDBC-43AD-ACFE-173985C98EB0}" type="sibTrans" cxnId="{2ED7BAEE-21C9-4034-8D41-C8C9B9D557CD}">
      <dgm:prSet/>
      <dgm:spPr/>
      <dgm:t>
        <a:bodyPr/>
        <a:lstStyle/>
        <a:p>
          <a:endParaRPr lang="en-US"/>
        </a:p>
      </dgm:t>
    </dgm:pt>
    <dgm:pt modelId="{195AEE61-CE3A-40F6-8FD6-CEBF979FC4C2}">
      <dgm:prSet/>
      <dgm:spPr/>
      <dgm:t>
        <a:bodyPr/>
        <a:lstStyle/>
        <a:p>
          <a:pPr algn="l"/>
          <a:r>
            <a:rPr lang="en-US" dirty="0"/>
            <a:t>Gender</a:t>
          </a:r>
        </a:p>
      </dgm:t>
    </dgm:pt>
    <dgm:pt modelId="{C4DD9E13-A992-470E-A17F-375204F6F59E}" type="parTrans" cxnId="{8ADECE82-8873-46DD-86FA-80CC50EA0F0D}">
      <dgm:prSet/>
      <dgm:spPr/>
      <dgm:t>
        <a:bodyPr/>
        <a:lstStyle/>
        <a:p>
          <a:endParaRPr lang="en-US"/>
        </a:p>
      </dgm:t>
    </dgm:pt>
    <dgm:pt modelId="{AB75E543-64FD-471B-8484-CD98D4C7BEB8}" type="sibTrans" cxnId="{8ADECE82-8873-46DD-86FA-80CC50EA0F0D}">
      <dgm:prSet/>
      <dgm:spPr/>
      <dgm:t>
        <a:bodyPr/>
        <a:lstStyle/>
        <a:p>
          <a:endParaRPr lang="en-US"/>
        </a:p>
      </dgm:t>
    </dgm:pt>
    <dgm:pt modelId="{CAFB538D-017A-4280-9564-149EA78FC7BF}">
      <dgm:prSet/>
      <dgm:spPr/>
      <dgm:t>
        <a:bodyPr/>
        <a:lstStyle/>
        <a:p>
          <a:pPr algn="l"/>
          <a:r>
            <a:rPr lang="en-US" dirty="0"/>
            <a:t>Education &amp; Age</a:t>
          </a:r>
        </a:p>
      </dgm:t>
    </dgm:pt>
    <dgm:pt modelId="{3A1792E2-0250-4900-AA40-77EB8A8210E9}" type="parTrans" cxnId="{044E5081-EE32-4B48-B614-3AA742FF61A5}">
      <dgm:prSet/>
      <dgm:spPr/>
      <dgm:t>
        <a:bodyPr/>
        <a:lstStyle/>
        <a:p>
          <a:endParaRPr lang="en-US"/>
        </a:p>
      </dgm:t>
    </dgm:pt>
    <dgm:pt modelId="{B16255CC-B55A-42D1-BBFE-284DDABB2B4C}" type="sibTrans" cxnId="{044E5081-EE32-4B48-B614-3AA742FF61A5}">
      <dgm:prSet/>
      <dgm:spPr/>
      <dgm:t>
        <a:bodyPr/>
        <a:lstStyle/>
        <a:p>
          <a:endParaRPr lang="en-US"/>
        </a:p>
      </dgm:t>
    </dgm:pt>
    <dgm:pt modelId="{C299CAC7-F9B9-4920-A96F-7E1590D94C77}">
      <dgm:prSet/>
      <dgm:spPr/>
      <dgm:t>
        <a:bodyPr/>
        <a:lstStyle/>
        <a:p>
          <a:pPr algn="l"/>
          <a:r>
            <a:rPr lang="en-US" dirty="0"/>
            <a:t>Education &amp; Performance</a:t>
          </a:r>
        </a:p>
      </dgm:t>
    </dgm:pt>
    <dgm:pt modelId="{762647A0-01FA-49EF-A8ED-3E94DA1A641C}" type="parTrans" cxnId="{38B6B4C1-22B4-4003-9529-EFB379A4779A}">
      <dgm:prSet/>
      <dgm:spPr/>
      <dgm:t>
        <a:bodyPr/>
        <a:lstStyle/>
        <a:p>
          <a:endParaRPr lang="en-US"/>
        </a:p>
      </dgm:t>
    </dgm:pt>
    <dgm:pt modelId="{CF56D324-EFF6-4057-834A-866DC0809194}" type="sibTrans" cxnId="{38B6B4C1-22B4-4003-9529-EFB379A4779A}">
      <dgm:prSet/>
      <dgm:spPr/>
      <dgm:t>
        <a:bodyPr/>
        <a:lstStyle/>
        <a:p>
          <a:endParaRPr lang="en-US"/>
        </a:p>
      </dgm:t>
    </dgm:pt>
    <dgm:pt modelId="{A3094846-0D31-4EB9-99DE-C4DFBD693790}">
      <dgm:prSet/>
      <dgm:spPr/>
      <dgm:t>
        <a:bodyPr/>
        <a:lstStyle/>
        <a:p>
          <a:pPr algn="l"/>
          <a:r>
            <a:rPr lang="en-US" dirty="0"/>
            <a:t>Education &amp; Age</a:t>
          </a:r>
        </a:p>
      </dgm:t>
    </dgm:pt>
    <dgm:pt modelId="{747BAF59-61D9-4DCB-8BE7-FAFE7BD0AF1B}" type="parTrans" cxnId="{56EAB575-5DCB-4BBF-BE42-77C7114AEC75}">
      <dgm:prSet/>
      <dgm:spPr/>
      <dgm:t>
        <a:bodyPr/>
        <a:lstStyle/>
        <a:p>
          <a:endParaRPr lang="en-US"/>
        </a:p>
      </dgm:t>
    </dgm:pt>
    <dgm:pt modelId="{F3645FCF-6C31-4AF6-8357-6F3C2BEF43B8}" type="sibTrans" cxnId="{56EAB575-5DCB-4BBF-BE42-77C7114AEC75}">
      <dgm:prSet/>
      <dgm:spPr/>
      <dgm:t>
        <a:bodyPr/>
        <a:lstStyle/>
        <a:p>
          <a:endParaRPr lang="en-US"/>
        </a:p>
      </dgm:t>
    </dgm:pt>
    <dgm:pt modelId="{017F43C5-8BB5-43BA-A27C-73811E9561DF}">
      <dgm:prSet/>
      <dgm:spPr/>
      <dgm:t>
        <a:bodyPr/>
        <a:lstStyle/>
        <a:p>
          <a:pPr algn="l"/>
          <a:r>
            <a:rPr lang="en-US" dirty="0"/>
            <a:t>Age &amp; Salary</a:t>
          </a:r>
        </a:p>
      </dgm:t>
    </dgm:pt>
    <dgm:pt modelId="{77CE7C3E-BF9C-4E85-86D4-BA3BA6C04D2B}" type="parTrans" cxnId="{E9D605DC-E1B3-4F03-876C-D4F4F108C745}">
      <dgm:prSet/>
      <dgm:spPr/>
      <dgm:t>
        <a:bodyPr/>
        <a:lstStyle/>
        <a:p>
          <a:endParaRPr lang="en-US"/>
        </a:p>
      </dgm:t>
    </dgm:pt>
    <dgm:pt modelId="{06E8F87B-CEC3-41D1-BBC4-C58CD6F13338}" type="sibTrans" cxnId="{E9D605DC-E1B3-4F03-876C-D4F4F108C745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 custLinFactNeighborX="767" custLinFactNeighborY="869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41528803-78BE-4524-B8C8-2040E233DE8C}" type="presOf" srcId="{564AF112-0B45-4C3A-9C95-D98DCF429414}" destId="{96015622-8A46-45CF-A72A-2856B699B374}" srcOrd="0" destOrd="3" presId="urn:microsoft.com/office/officeart/2005/8/layout/hProcess4"/>
    <dgm:cxn modelId="{CB5DC403-64EF-440B-92F5-DA9B4C5C4725}" type="presOf" srcId="{CAFB538D-017A-4280-9564-149EA78FC7BF}" destId="{E83793B4-2C5C-4D90-82FA-E5EE4745664D}" srcOrd="0" destOrd="2" presId="urn:microsoft.com/office/officeart/2005/8/layout/hProcess4"/>
    <dgm:cxn modelId="{DB3CED15-A985-4C61-B3A1-A104C7943012}" type="presOf" srcId="{A3094846-0D31-4EB9-99DE-C4DFBD693790}" destId="{69C28D3B-E083-42DF-9EA0-916CA12125A9}" srcOrd="0" destOrd="1" presId="urn:microsoft.com/office/officeart/2005/8/layout/hProcess4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E33DA73B-C4A7-472D-88E9-D1B7FEC0C1F5}" type="presOf" srcId="{BF381BD4-48DC-48BF-8C18-C307CDD4D490}" destId="{BFE859F2-A9E8-4F95-9161-8EC68F2D30C4}" srcOrd="1" destOrd="1" presId="urn:microsoft.com/office/officeart/2005/8/layout/hProcess4"/>
    <dgm:cxn modelId="{8B998D61-3BD4-4D57-99EA-42F07BF41F33}" srcId="{FB986F71-3126-4196-BD30-74AEDC39A1CA}" destId="{16649317-ABED-4198-AA86-1F6987BD2D9C}" srcOrd="2" destOrd="0" parTransId="{25785519-2AB4-4DBB-B436-9774447D3597}" sibTransId="{4258E534-C999-4C09-9EB1-054C3EEF6B18}"/>
    <dgm:cxn modelId="{41DDC061-E843-48F7-8C16-AB88D16EB86D}" type="presOf" srcId="{564AF112-0B45-4C3A-9C95-D98DCF429414}" destId="{BFE859F2-A9E8-4F95-9161-8EC68F2D30C4}" srcOrd="1" destOrd="3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2042FC48-B9B6-4169-AB17-7F13DB191410}" type="presOf" srcId="{195AEE61-CE3A-40F6-8FD6-CEBF979FC4C2}" destId="{E83793B4-2C5C-4D90-82FA-E5EE4745664D}" srcOrd="0" destOrd="1" presId="urn:microsoft.com/office/officeart/2005/8/layout/hProcess4"/>
    <dgm:cxn modelId="{76EB4A69-6307-4EDD-BFB2-4BE9EF8B66D3}" type="presOf" srcId="{A3094846-0D31-4EB9-99DE-C4DFBD693790}" destId="{843715D2-C2C2-41EB-BDA3-21230FBA46DB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6EAB575-5DCB-4BBF-BE42-77C7114AEC75}" srcId="{58828492-5CEF-4AFE-95CB-5D7E6A18158B}" destId="{A3094846-0D31-4EB9-99DE-C4DFBD693790}" srcOrd="1" destOrd="0" parTransId="{747BAF59-61D9-4DCB-8BE7-FAFE7BD0AF1B}" sibTransId="{F3645FCF-6C31-4AF6-8357-6F3C2BEF43B8}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690D9D80-F737-473A-84A8-FD8FE01B5626}" type="presOf" srcId="{16649317-ABED-4198-AA86-1F6987BD2D9C}" destId="{BFE859F2-A9E8-4F95-9161-8EC68F2D30C4}" srcOrd="1" destOrd="2" presId="urn:microsoft.com/office/officeart/2005/8/layout/hProcess4"/>
    <dgm:cxn modelId="{044E5081-EE32-4B48-B614-3AA742FF61A5}" srcId="{F6D27D1B-CDCB-481F-B8FA-AB31B2A119DE}" destId="{CAFB538D-017A-4280-9564-149EA78FC7BF}" srcOrd="2" destOrd="0" parTransId="{3A1792E2-0250-4900-AA40-77EB8A8210E9}" sibTransId="{B16255CC-B55A-42D1-BBFE-284DDABB2B4C}"/>
    <dgm:cxn modelId="{8ADECE82-8873-46DD-86FA-80CC50EA0F0D}" srcId="{F6D27D1B-CDCB-481F-B8FA-AB31B2A119DE}" destId="{195AEE61-CE3A-40F6-8FD6-CEBF979FC4C2}" srcOrd="1" destOrd="0" parTransId="{C4DD9E13-A992-470E-A17F-375204F6F59E}" sibTransId="{AB75E543-64FD-471B-8484-CD98D4C7BEB8}"/>
    <dgm:cxn modelId="{2B056185-1263-45D3-BB85-5C83B6AF3492}" type="presOf" srcId="{017F43C5-8BB5-43BA-A27C-73811E9561DF}" destId="{843715D2-C2C2-41EB-BDA3-21230FBA46DB}" srcOrd="1" destOrd="2" presId="urn:microsoft.com/office/officeart/2005/8/layout/hProcess4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7843328F-60B7-4BEC-839F-BEA1BE8CC163}" type="presOf" srcId="{C299CAC7-F9B9-4920-A96F-7E1590D94C77}" destId="{67FFE978-6FBE-4424-80BE-B9E4B4DD0695}" srcOrd="1" destOrd="3" presId="urn:microsoft.com/office/officeart/2005/8/layout/hProcess4"/>
    <dgm:cxn modelId="{39D1A68F-16E6-49AD-9492-FFA4EA979AD3}" type="presOf" srcId="{195AEE61-CE3A-40F6-8FD6-CEBF979FC4C2}" destId="{67FFE978-6FBE-4424-80BE-B9E4B4DD0695}" srcOrd="1" destOrd="1" presId="urn:microsoft.com/office/officeart/2005/8/layout/hProcess4"/>
    <dgm:cxn modelId="{A8347E9E-422C-4DB0-8B1B-CB48E9B9016D}" type="presOf" srcId="{16649317-ABED-4198-AA86-1F6987BD2D9C}" destId="{96015622-8A46-45CF-A72A-2856B699B374}" srcOrd="0" destOrd="2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38B6B4C1-22B4-4003-9529-EFB379A4779A}" srcId="{F6D27D1B-CDCB-481F-B8FA-AB31B2A119DE}" destId="{C299CAC7-F9B9-4920-A96F-7E1590D94C77}" srcOrd="3" destOrd="0" parTransId="{762647A0-01FA-49EF-A8ED-3E94DA1A641C}" sibTransId="{CF56D324-EFF6-4057-834A-866DC0809194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D95DCEDA-EAB3-4C6E-A564-83F95D5DB66D}" type="presOf" srcId="{CAFB538D-017A-4280-9564-149EA78FC7BF}" destId="{67FFE978-6FBE-4424-80BE-B9E4B4DD0695}" srcOrd="1" destOrd="2" presId="urn:microsoft.com/office/officeart/2005/8/layout/hProcess4"/>
    <dgm:cxn modelId="{E9D605DC-E1B3-4F03-876C-D4F4F108C745}" srcId="{58828492-5CEF-4AFE-95CB-5D7E6A18158B}" destId="{017F43C5-8BB5-43BA-A27C-73811E9561DF}" srcOrd="2" destOrd="0" parTransId="{77CE7C3E-BF9C-4E85-86D4-BA3BA6C04D2B}" sibTransId="{06E8F87B-CEC3-41D1-BBC4-C58CD6F13338}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108167DF-3B75-4A90-9A50-16950204100D}" type="presOf" srcId="{017F43C5-8BB5-43BA-A27C-73811E9561DF}" destId="{69C28D3B-E083-42DF-9EA0-916CA12125A9}" srcOrd="0" destOrd="2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16DCFCE7-522B-4C1A-A838-CD42A52DC44D}" type="presOf" srcId="{C299CAC7-F9B9-4920-A96F-7E1590D94C77}" destId="{E83793B4-2C5C-4D90-82FA-E5EE4745664D}" srcOrd="0" destOrd="3" presId="urn:microsoft.com/office/officeart/2005/8/layout/hProcess4"/>
    <dgm:cxn modelId="{2ED7BAEE-21C9-4034-8D41-C8C9B9D557CD}" srcId="{FB986F71-3126-4196-BD30-74AEDC39A1CA}" destId="{564AF112-0B45-4C3A-9C95-D98DCF429414}" srcOrd="3" destOrd="0" parTransId="{A63A03B1-7F40-4D4B-BFA9-6AE359E255FA}" sibTransId="{998E1CB4-EDBC-43AD-ACFE-173985C98EB0}"/>
    <dgm:cxn modelId="{FCC960F1-FFDB-446D-9C7D-06DB34FE036C}" type="presOf" srcId="{BF381BD4-48DC-48BF-8C18-C307CDD4D490}" destId="{96015622-8A46-45CF-A72A-2856B699B374}" srcOrd="0" destOrd="1" presId="urn:microsoft.com/office/officeart/2005/8/layout/hProcess4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Shows hired/terminated employees by: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Year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Department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Location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Overview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Displays hired/terminated employees by: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Gender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Education &amp; 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Education &amp; Performance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0476" y="-213217"/>
          <a:ext cx="3112996" cy="3112996"/>
        </a:xfrm>
        <a:prstGeom prst="circularArrow">
          <a:avLst>
            <a:gd name="adj1" fmla="val 3081"/>
            <a:gd name="adj2" fmla="val 378504"/>
            <a:gd name="adj3" fmla="val 19469828"/>
            <a:gd name="adj4" fmla="val 12599354"/>
            <a:gd name="adj5" fmla="val 3595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Demographics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400800" y="1066795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Tracks employees by: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Education &amp; 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Age &amp; Salary</a:t>
          </a:r>
        </a:p>
      </dsp:txBody>
      <dsp:txXfrm>
        <a:off x="6447200" y="1113195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Income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2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ABA76-3516-356C-F01E-5D4644FD7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F3A831-D789-C7DF-5B43-BABE0F822D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CEAE3-CE74-72BA-B98D-0059BE833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1149F-0F26-4704-369E-944A0724C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5D398-8E99-62D3-3BC9-52233478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B1665-E6BD-B278-2AFF-79BF2A3C5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2691C-025A-11F7-7BE5-E9E844C56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A3750-EAFE-7EF5-C268-F7743F448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9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60DF-8CCF-3CD5-3687-2B3455671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5609F-8222-BA61-7D0C-72BE04A20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1D86D-044F-B8CB-A0E6-2A0C308C3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2183-C7C1-AB38-6623-D6EDD920C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54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15E52-2847-9512-340C-6533A785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99D10-03E8-B41F-4128-64FF1820C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3C952-8ADC-3D32-FCBC-81A879711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5DDA-FB4C-5942-E25E-486823540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546B-6B92-9E37-827C-F4DACE16F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52D0DA-8C7D-B271-0438-5AB876D42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A9553-9D0A-94D6-ADF0-9B4506784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3A64A-286E-DA87-D623-0EC2FBB84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28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C410C-993C-2C89-5E6D-F4538F6C3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1FEDFF-CBA7-E258-106B-F5DE85C9F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133CD2-2DBB-4979-E3FB-E1091A809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46886-D8AB-A00E-1B20-D1B8D646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6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12/11/2025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HR Dashboard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Tableau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24BAA-F55E-755C-0F89-27D0DC51B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AEAA82-AB31-1601-FBA6-ACC765E7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03" y="609600"/>
            <a:ext cx="4353008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Demographics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FECC5-F52A-CE48-57E3-C3CA3A8DA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3212" y="1524000"/>
            <a:ext cx="4495799" cy="4013773"/>
          </a:xfrm>
        </p:spPr>
        <p:txBody>
          <a:bodyPr>
            <a:normAutofit/>
          </a:bodyPr>
          <a:lstStyle/>
          <a:p>
            <a:r>
              <a:rPr lang="en-US" b="1" dirty="0"/>
              <a:t>Education &amp; Performance </a:t>
            </a:r>
            <a:r>
              <a:rPr lang="en-US" dirty="0"/>
              <a:t>displays: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map: shows total # of employees with the certain education by their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# of employees in the category is displayed in green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851FB3A1-0DB5-FC9E-AA18-4964995921F9}"/>
              </a:ext>
            </a:extLst>
          </p:cNvPr>
          <p:cNvSpPr txBox="1">
            <a:spLocks/>
          </p:cNvSpPr>
          <p:nvPr/>
        </p:nvSpPr>
        <p:spPr>
          <a:xfrm>
            <a:off x="9311154" y="3429000"/>
            <a:ext cx="2767304" cy="760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# of employees (2,706) have a Bachelor’s degree and Good performance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64264761-935B-66CC-F724-79B83664C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12" y="1528482"/>
            <a:ext cx="4034118" cy="3119718"/>
          </a:xfrm>
          <a:prstGeom prst="rect">
            <a:avLst/>
          </a:prstGeom>
        </p:spPr>
      </p:pic>
      <p:pic>
        <p:nvPicPr>
          <p:cNvPr id="8" name="Picture 7" descr="A close up of a sign&#10;&#10;AI-generated content may be incorrect.">
            <a:extLst>
              <a:ext uri="{FF2B5EF4-FFF2-40B4-BE49-F238E27FC236}">
                <a16:creationId xmlns:a16="http://schemas.microsoft.com/office/drawing/2014/main" id="{E6B5B310-B273-3B7A-7331-8104FB260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579" y="2743200"/>
            <a:ext cx="2814833" cy="595176"/>
          </a:xfrm>
          <a:prstGeom prst="rect">
            <a:avLst/>
          </a:prstGeom>
        </p:spPr>
      </p:pic>
      <p:pic>
        <p:nvPicPr>
          <p:cNvPr id="10" name="Picture 9" descr="A close up of a text&#10;&#10;AI-generated content may be incorrect.">
            <a:extLst>
              <a:ext uri="{FF2B5EF4-FFF2-40B4-BE49-F238E27FC236}">
                <a16:creationId xmlns:a16="http://schemas.microsoft.com/office/drawing/2014/main" id="{A1E3CB38-9D2C-C4AF-61B4-E8FF3F87F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579" y="2057400"/>
            <a:ext cx="2813246" cy="552472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54E722-519A-BBDB-917A-7FA6E4D9C66B}"/>
              </a:ext>
            </a:extLst>
          </p:cNvPr>
          <p:cNvSpPr txBox="1">
            <a:spLocks/>
          </p:cNvSpPr>
          <p:nvPr/>
        </p:nvSpPr>
        <p:spPr>
          <a:xfrm>
            <a:off x="9270708" y="1676400"/>
            <a:ext cx="2767304" cy="760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48% of employees (out of 228) with </a:t>
            </a:r>
            <a:r>
              <a:rPr lang="en-US" dirty="0" err="1"/>
              <a:t>Phd</a:t>
            </a:r>
            <a:r>
              <a:rPr lang="en-US" dirty="0"/>
              <a:t> have excellent performance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9245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1261A-43B1-3D9D-956D-2B76E410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606B2-B0D7-68C1-7987-37FAC86D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03" y="609600"/>
            <a:ext cx="4353008" cy="609600"/>
          </a:xfrm>
        </p:spPr>
        <p:txBody>
          <a:bodyPr>
            <a:normAutofit/>
          </a:bodyPr>
          <a:lstStyle/>
          <a:p>
            <a:r>
              <a:rPr lang="en-US" dirty="0"/>
              <a:t>Income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E35B6-FD23-1040-29AB-E837573D6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3212" y="1524000"/>
            <a:ext cx="4495799" cy="4013773"/>
          </a:xfrm>
        </p:spPr>
        <p:txBody>
          <a:bodyPr>
            <a:normAutofit/>
          </a:bodyPr>
          <a:lstStyle/>
          <a:p>
            <a:r>
              <a:rPr lang="en-US" b="1" dirty="0"/>
              <a:t>Education &amp; Gender </a:t>
            </a:r>
            <a:r>
              <a:rPr lang="en-US" dirty="0"/>
              <a:t>displays: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Barbell chart (shows distance between values for gap analysis): compares salary for male and female employees with same education levels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5DA6D0C-3DFE-27E3-C8BF-0A9924E09BD7}"/>
              </a:ext>
            </a:extLst>
          </p:cNvPr>
          <p:cNvSpPr txBox="1">
            <a:spLocks/>
          </p:cNvSpPr>
          <p:nvPr/>
        </p:nvSpPr>
        <p:spPr>
          <a:xfrm>
            <a:off x="9311154" y="4038600"/>
            <a:ext cx="2767304" cy="760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Female </a:t>
            </a:r>
            <a:r>
              <a:rPr lang="en-US" dirty="0" err="1"/>
              <a:t>Phds</a:t>
            </a:r>
            <a:r>
              <a:rPr lang="en-US" dirty="0"/>
              <a:t> have bigger average  salary than Male </a:t>
            </a:r>
            <a:r>
              <a:rPr lang="en-US" dirty="0" err="1"/>
              <a:t>Phds</a:t>
            </a:r>
            <a:r>
              <a:rPr lang="en-US" dirty="0"/>
              <a:t>: 93K vs 80k</a:t>
            </a:r>
          </a:p>
          <a:p>
            <a:r>
              <a:rPr lang="en-US" dirty="0"/>
              <a:t> </a:t>
            </a:r>
          </a:p>
        </p:txBody>
      </p:sp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AB3445E-C6F6-99B9-29EE-B00C1C23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12" y="1524000"/>
            <a:ext cx="4377764" cy="2665946"/>
          </a:xfrm>
          <a:prstGeom prst="rect">
            <a:avLst/>
          </a:prstGeom>
        </p:spPr>
      </p:pic>
      <p:pic>
        <p:nvPicPr>
          <p:cNvPr id="9" name="Picture 8" descr="A close up of a sign&#10;&#10;AI-generated content may be incorrect.">
            <a:extLst>
              <a:ext uri="{FF2B5EF4-FFF2-40B4-BE49-F238E27FC236}">
                <a16:creationId xmlns:a16="http://schemas.microsoft.com/office/drawing/2014/main" id="{6C7A36A8-DC8A-F26B-A016-FE1BC0518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964" y="3350477"/>
            <a:ext cx="1606670" cy="555392"/>
          </a:xfrm>
          <a:prstGeom prst="rect">
            <a:avLst/>
          </a:prstGeom>
        </p:spPr>
      </p:pic>
      <p:pic>
        <p:nvPicPr>
          <p:cNvPr id="12" name="Picture 11" descr="A close up of a word&#10;&#10;AI-generated content may be incorrect.">
            <a:extLst>
              <a:ext uri="{FF2B5EF4-FFF2-40B4-BE49-F238E27FC236}">
                <a16:creationId xmlns:a16="http://schemas.microsoft.com/office/drawing/2014/main" id="{66066D90-AED9-FDC6-DB17-F4D898FD2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964" y="2264668"/>
            <a:ext cx="1585791" cy="55539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97DA0A1-1CE9-6C01-ECE0-FB8E766356C8}"/>
              </a:ext>
            </a:extLst>
          </p:cNvPr>
          <p:cNvSpPr txBox="1">
            <a:spLocks/>
          </p:cNvSpPr>
          <p:nvPr/>
        </p:nvSpPr>
        <p:spPr>
          <a:xfrm>
            <a:off x="9294812" y="1734251"/>
            <a:ext cx="2767304" cy="8554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Males with Bachelor’s degree have bigger average  salary than Female Bachelor’s: 74K vs 66k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3527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2641-9F62-AA01-1C5B-4434A2AC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BCBCC-2522-7B56-9058-82B55A18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03" y="609600"/>
            <a:ext cx="4353008" cy="609600"/>
          </a:xfrm>
        </p:spPr>
        <p:txBody>
          <a:bodyPr>
            <a:normAutofit/>
          </a:bodyPr>
          <a:lstStyle/>
          <a:p>
            <a:r>
              <a:rPr lang="en-US" dirty="0"/>
              <a:t>Income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0C0DA-D017-87E4-2616-423FCC5C3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3212" y="1524000"/>
            <a:ext cx="3962399" cy="4013773"/>
          </a:xfrm>
        </p:spPr>
        <p:txBody>
          <a:bodyPr>
            <a:normAutofit/>
          </a:bodyPr>
          <a:lstStyle/>
          <a:p>
            <a:r>
              <a:rPr lang="en-US" b="1" dirty="0"/>
              <a:t>Age &amp; Salary </a:t>
            </a:r>
            <a:r>
              <a:rPr lang="en-US" dirty="0"/>
              <a:t>displays: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Scatter Plot: compares salary and age for different job titles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A close up of a sign&#10;&#10;AI-generated content may be incorrect.">
            <a:extLst>
              <a:ext uri="{FF2B5EF4-FFF2-40B4-BE49-F238E27FC236}">
                <a16:creationId xmlns:a16="http://schemas.microsoft.com/office/drawing/2014/main" id="{CB2418AB-7BC0-260E-B838-8C52A074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908" y="1866858"/>
            <a:ext cx="2767304" cy="421252"/>
          </a:xfrm>
          <a:prstGeom prst="rect">
            <a:avLst/>
          </a:prstGeom>
        </p:spPr>
      </p:pic>
      <p:pic>
        <p:nvPicPr>
          <p:cNvPr id="19" name="Picture 18" descr="A graph with green stars&#10;&#10;AI-generated content may be incorrect.">
            <a:extLst>
              <a:ext uri="{FF2B5EF4-FFF2-40B4-BE49-F238E27FC236}">
                <a16:creationId xmlns:a16="http://schemas.microsoft.com/office/drawing/2014/main" id="{BF4E1611-AF5C-AD3F-1747-A40A91DC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812" y="1524000"/>
            <a:ext cx="4926445" cy="28243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222640-2AFF-7403-8677-ED4817C93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972" y="4472173"/>
            <a:ext cx="5696035" cy="36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3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F9C1B2-A30C-3C76-A29B-21652571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188824" cy="6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3CB7E-8DF3-564F-9CEF-EF2F35AF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449A0-8498-D6D4-7BC5-B8EAE470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3447"/>
            <a:ext cx="8839199" cy="304800"/>
          </a:xfrm>
        </p:spPr>
        <p:txBody>
          <a:bodyPr>
            <a:noAutofit/>
          </a:bodyPr>
          <a:lstStyle/>
          <a:p>
            <a:pPr algn="ctr"/>
            <a:r>
              <a:rPr lang="en-US" sz="1200" dirty="0"/>
              <a:t>HR Dashboard with Gender filter set to Female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7675FA-25E8-2608-B96A-055B71CA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8" y="304800"/>
            <a:ext cx="12109548" cy="69421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F709BF-F532-0214-6D82-4B37BBA92E5A}"/>
              </a:ext>
            </a:extLst>
          </p:cNvPr>
          <p:cNvCxnSpPr>
            <a:cxnSpLocks/>
          </p:cNvCxnSpPr>
          <p:nvPr/>
        </p:nvCxnSpPr>
        <p:spPr>
          <a:xfrm flipH="1">
            <a:off x="6704012" y="304800"/>
            <a:ext cx="68580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4428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5F226-C437-439F-2C4E-C79C2F8DE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2E11-BD1A-20DD-321F-3600BF7CF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3447"/>
            <a:ext cx="8839199" cy="304800"/>
          </a:xfrm>
        </p:spPr>
        <p:txBody>
          <a:bodyPr>
            <a:noAutofit/>
          </a:bodyPr>
          <a:lstStyle/>
          <a:p>
            <a:pPr algn="ctr"/>
            <a:r>
              <a:rPr lang="en-US" sz="1200" dirty="0"/>
              <a:t>HR Dashboard with Status filter set to Terminated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C27570-FD2C-C49C-3F3C-CA1B23EA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8245"/>
            <a:ext cx="12188825" cy="65263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36C943-3FCF-B35B-A1BB-4177438BA933}"/>
              </a:ext>
            </a:extLst>
          </p:cNvPr>
          <p:cNvCxnSpPr/>
          <p:nvPr/>
        </p:nvCxnSpPr>
        <p:spPr>
          <a:xfrm>
            <a:off x="7085012" y="318245"/>
            <a:ext cx="304800" cy="215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7426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85B24-F625-C426-A01C-10F349B5E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9129-6A1F-2AD2-600B-E7C55607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3447"/>
            <a:ext cx="8839199" cy="304800"/>
          </a:xfrm>
        </p:spPr>
        <p:txBody>
          <a:bodyPr>
            <a:noAutofit/>
          </a:bodyPr>
          <a:lstStyle/>
          <a:p>
            <a:pPr algn="ctr"/>
            <a:r>
              <a:rPr lang="en-US" sz="1200" dirty="0"/>
              <a:t>HR Dashboard with Location filter set to Branch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D6EA25-F875-935F-D3F5-65551A2B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18246"/>
            <a:ext cx="12188824" cy="66609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8B6459-7A06-48BB-E423-7D42CB85AEB3}"/>
              </a:ext>
            </a:extLst>
          </p:cNvPr>
          <p:cNvCxnSpPr>
            <a:cxnSpLocks/>
          </p:cNvCxnSpPr>
          <p:nvPr/>
        </p:nvCxnSpPr>
        <p:spPr>
          <a:xfrm flipH="1">
            <a:off x="3427412" y="165847"/>
            <a:ext cx="4419600" cy="5930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877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HR Dashboard is Important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Helps forecast future staffing needs</a:t>
            </a:r>
          </a:p>
          <a:p>
            <a:r>
              <a:rPr lang="en-US" dirty="0"/>
              <a:t>Tracks key performance indicators (KPIs) like turnover rates or absenteeism to allow HR spot potential issues early and address them.</a:t>
            </a:r>
          </a:p>
          <a:p>
            <a:r>
              <a:rPr lang="en-US" dirty="0"/>
              <a:t>Helps align HR initiatives ( talent acquisition, training programs) directly with broader business goals and financial outcomes.</a:t>
            </a:r>
          </a:p>
          <a:p>
            <a:r>
              <a:rPr lang="en-US" dirty="0"/>
              <a:t>Moves decision-making beyond "gut feelings" by providing real-time, evidence-based insights into workforce performance, engagement, and retention.</a:t>
            </a:r>
          </a:p>
          <a:p>
            <a:r>
              <a:rPr lang="en-US" dirty="0"/>
              <a:t>Provides managers and employees with a shared understanding of performance goals and organizational health indicators, leading to better communication and shared responsibility.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228600"/>
            <a:ext cx="8839199" cy="304800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Employee Data for HR Dashboard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8C845E-E90D-E5FB-2C50-1C5846EF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121888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A57E6-773A-EADD-6BBD-3BF6337AE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66560FB-8277-6507-7C4F-13833507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 Dashboard Design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>
            <a:extLst>
              <a:ext uri="{FF2B5EF4-FFF2-40B4-BE49-F238E27FC236}">
                <a16:creationId xmlns:a16="http://schemas.microsoft.com/office/drawing/2014/main" id="{0655899F-A4B3-9521-D62B-78289FBBB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925653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328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5604" y="685800"/>
            <a:ext cx="3596607" cy="533400"/>
          </a:xfrm>
        </p:spPr>
        <p:txBody>
          <a:bodyPr>
            <a:normAutofit/>
          </a:bodyPr>
          <a:lstStyle/>
          <a:p>
            <a:r>
              <a:rPr lang="en-US" sz="2800" dirty="0"/>
              <a:t>Overview Section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1295400"/>
            <a:ext cx="3581399" cy="5257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 Employees: shows total # of active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Hired: shows total # of hired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Terminated: shows total # of terminated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Hired line chart: displays total hired employees for a particular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Terminated line chart: displays total terminated employees for a particular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Picture Placeholder 1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3733800"/>
          </a:xfrm>
        </p:spPr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683958A-C1DE-A632-B437-5EC0AE5B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2" y="685800"/>
            <a:ext cx="6400799" cy="3804918"/>
          </a:xfrm>
          <a:prstGeom prst="rect">
            <a:avLst/>
          </a:prstGeom>
        </p:spPr>
      </p:pic>
      <p:pic>
        <p:nvPicPr>
          <p:cNvPr id="8" name="Picture 7" descr="A close up of words&#10;&#10;AI-generated content may be incorrect.">
            <a:extLst>
              <a:ext uri="{FF2B5EF4-FFF2-40B4-BE49-F238E27FC236}">
                <a16:creationId xmlns:a16="http://schemas.microsoft.com/office/drawing/2014/main" id="{92E8A0E5-FEDC-89E7-69E3-3543F6BA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13" y="3977000"/>
            <a:ext cx="2749217" cy="457200"/>
          </a:xfrm>
          <a:prstGeom prst="rect">
            <a:avLst/>
          </a:prstGeom>
        </p:spPr>
      </p:pic>
      <p:pic>
        <p:nvPicPr>
          <p:cNvPr id="21" name="Picture 20" descr="A close-up of a word&#10;&#10;AI-generated content may be incorrect.">
            <a:extLst>
              <a:ext uri="{FF2B5EF4-FFF2-40B4-BE49-F238E27FC236}">
                <a16:creationId xmlns:a16="http://schemas.microsoft.com/office/drawing/2014/main" id="{176CEF5D-76E5-C7CF-3294-97EED027A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352" y="4015589"/>
            <a:ext cx="3107859" cy="4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A25B9-9095-0430-8636-76C250384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A09944-0E6C-9581-889D-79154513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685800"/>
            <a:ext cx="3596607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55E80-CE0B-0080-F1D9-5382EFCAC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1447800"/>
            <a:ext cx="3581399" cy="4572000"/>
          </a:xfrm>
        </p:spPr>
        <p:txBody>
          <a:bodyPr/>
          <a:lstStyle/>
          <a:p>
            <a:r>
              <a:rPr lang="en-US" dirty="0"/>
              <a:t>Departments bar chart displays: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hired employees by department in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terminated employees by department in orange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70D6DF-5955-4EC1-EE8B-70817542F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92" y="609600"/>
            <a:ext cx="5826919" cy="2316292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79EE621E-8272-500F-E7D2-EC33366E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93" y="2971800"/>
            <a:ext cx="2964709" cy="2310392"/>
          </a:xfrm>
          <a:prstGeom prst="rect">
            <a:avLst/>
          </a:prstGeom>
        </p:spPr>
      </p:pic>
      <p:pic>
        <p:nvPicPr>
          <p:cNvPr id="16" name="Picture 15" descr="A black and white image&#10;&#10;AI-generated content may be incorrect.">
            <a:extLst>
              <a:ext uri="{FF2B5EF4-FFF2-40B4-BE49-F238E27FC236}">
                <a16:creationId xmlns:a16="http://schemas.microsoft.com/office/drawing/2014/main" id="{21B92BBB-DA46-13F7-5018-F6C5826D6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730" y="4495800"/>
            <a:ext cx="4340081" cy="1422683"/>
          </a:xfrm>
          <a:prstGeom prst="rect">
            <a:avLst/>
          </a:prstGeom>
        </p:spPr>
      </p:pic>
      <p:pic>
        <p:nvPicPr>
          <p:cNvPr id="18" name="Picture 17" descr="A close up of a word&#10;&#10;AI-generated content may be incorrect.">
            <a:extLst>
              <a:ext uri="{FF2B5EF4-FFF2-40B4-BE49-F238E27FC236}">
                <a16:creationId xmlns:a16="http://schemas.microsoft.com/office/drawing/2014/main" id="{8F7E9C9A-F9BE-24BD-9A43-29B4EA19A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730" y="2316292"/>
            <a:ext cx="295046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8205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2B11-05E6-0B76-D192-E5D03667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37AEE0-8D5D-6F9A-7685-A86175D3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685800"/>
            <a:ext cx="3596607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F7005-AD1A-75EB-500F-E5C45EFA0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1447800"/>
            <a:ext cx="3581399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Location section displays: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Map: shows total hired employees by US state and city (state with most employees is highlighted in green)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city tooltip: shows total hired employees in the selected city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state tooltip: shows total hired employees in the selected state as well as employee total bar chart  by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displays hired employees in the company headquarter (HQ) and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 tooltip: shows total hired employees in the selected HQ/Branch as well as employee total bar chart  by state</a:t>
            </a:r>
          </a:p>
          <a:p>
            <a:r>
              <a:rPr lang="en-US" dirty="0"/>
              <a:t> </a:t>
            </a:r>
          </a:p>
        </p:txBody>
      </p:sp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D9829FE6-8BB6-DBA9-2378-C0B77C53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986118"/>
            <a:ext cx="8190034" cy="2994062"/>
          </a:xfrm>
          <a:prstGeom prst="rect">
            <a:avLst/>
          </a:prstGeom>
        </p:spPr>
      </p:pic>
      <p:pic>
        <p:nvPicPr>
          <p:cNvPr id="13" name="Picture 12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7D65D750-5B94-0B72-83F4-64AE4502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4038600"/>
            <a:ext cx="3530781" cy="1505027"/>
          </a:xfrm>
          <a:prstGeom prst="rect">
            <a:avLst/>
          </a:prstGeom>
        </p:spPr>
      </p:pic>
      <p:pic>
        <p:nvPicPr>
          <p:cNvPr id="15" name="Picture 14" descr="A black and white square with black text&#10;&#10;AI-generated content may be incorrect.">
            <a:extLst>
              <a:ext uri="{FF2B5EF4-FFF2-40B4-BE49-F238E27FC236}">
                <a16:creationId xmlns:a16="http://schemas.microsoft.com/office/drawing/2014/main" id="{80310DF4-4163-79A9-C169-F32AE1320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521" y="1676400"/>
            <a:ext cx="1989762" cy="533400"/>
          </a:xfrm>
          <a:prstGeom prst="rect">
            <a:avLst/>
          </a:prstGeom>
        </p:spPr>
      </p:pic>
      <p:pic>
        <p:nvPicPr>
          <p:cNvPr id="19" name="Picture 18" descr="A screenshot of a graph&#10;&#10;AI-generated content may be incorrect.">
            <a:extLst>
              <a:ext uri="{FF2B5EF4-FFF2-40B4-BE49-F238E27FC236}">
                <a16:creationId xmlns:a16="http://schemas.microsoft.com/office/drawing/2014/main" id="{7A618542-C2CC-C967-03CB-761CD394D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012" y="1524001"/>
            <a:ext cx="2371836" cy="1904999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4D01858-C46B-FC04-A8B2-DF15749BF1B2}"/>
              </a:ext>
            </a:extLst>
          </p:cNvPr>
          <p:cNvSpPr txBox="1">
            <a:spLocks/>
          </p:cNvSpPr>
          <p:nvPr/>
        </p:nvSpPr>
        <p:spPr>
          <a:xfrm>
            <a:off x="9294812" y="3505201"/>
            <a:ext cx="2767304" cy="685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branch employees live in Michigan &amp; Pennsylvania states</a:t>
            </a:r>
          </a:p>
          <a:p>
            <a:r>
              <a:rPr lang="en-US" dirty="0"/>
              <a:t> 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958341C-8CFC-C0C4-42AF-1C215938FB8C}"/>
              </a:ext>
            </a:extLst>
          </p:cNvPr>
          <p:cNvSpPr txBox="1">
            <a:spLocks/>
          </p:cNvSpPr>
          <p:nvPr/>
        </p:nvSpPr>
        <p:spPr>
          <a:xfrm>
            <a:off x="5103812" y="5676900"/>
            <a:ext cx="2767304" cy="685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Michigan employees live in Detroit city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100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E4886-433D-7F30-3E8F-FE2795E12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998D31-1FE5-D76C-2441-4FF6A7701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685800"/>
            <a:ext cx="4353008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Demographics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DF9D9-AB0A-AACD-6815-A70E5FB56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13" y="1447800"/>
            <a:ext cx="2819400" cy="47244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Gender </a:t>
            </a:r>
            <a:r>
              <a:rPr lang="en-US" dirty="0"/>
              <a:t>female donut chart displays: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Inner donut: shows total # of female employees and their percentage out of all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Outer donut : </a:t>
            </a:r>
          </a:p>
          <a:p>
            <a:pPr marL="285750" indent="-285750">
              <a:buFontTx/>
              <a:buChar char="-"/>
            </a:pPr>
            <a:r>
              <a:rPr lang="en-US" dirty="0"/>
              <a:t>total # of hired female employees and their percentage out of all hired employees in green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total # of terminated female employees and their percentage out of all terminated employees in orange color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03ECD421-48BF-1D4C-3CEE-494FF02C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2" y="1443318"/>
            <a:ext cx="1930854" cy="3276600"/>
          </a:xfrm>
          <a:prstGeom prst="rect">
            <a:avLst/>
          </a:prstGeom>
        </p:spPr>
      </p:pic>
      <p:pic>
        <p:nvPicPr>
          <p:cNvPr id="7" name="Picture 6" descr="A black and white rectangle with text&#10;&#10;AI-generated content may be incorrect.">
            <a:extLst>
              <a:ext uri="{FF2B5EF4-FFF2-40B4-BE49-F238E27FC236}">
                <a16:creationId xmlns:a16="http://schemas.microsoft.com/office/drawing/2014/main" id="{CE5D231D-7732-6419-5199-34B38F317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335" y="1066800"/>
            <a:ext cx="4209677" cy="1107809"/>
          </a:xfrm>
          <a:prstGeom prst="rect">
            <a:avLst/>
          </a:prstGeom>
        </p:spPr>
      </p:pic>
      <p:pic>
        <p:nvPicPr>
          <p:cNvPr id="9" name="Picture 8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9C7A572A-2B94-1FCD-92E5-9A8945E2A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335" y="1828800"/>
            <a:ext cx="4743077" cy="1062656"/>
          </a:xfrm>
          <a:prstGeom prst="rect">
            <a:avLst/>
          </a:prstGeom>
        </p:spPr>
      </p:pic>
      <p:pic>
        <p:nvPicPr>
          <p:cNvPr id="12" name="Picture 11" descr="A close up of a sign&#10;&#10;AI-generated content may be incorrect.">
            <a:extLst>
              <a:ext uri="{FF2B5EF4-FFF2-40B4-BE49-F238E27FC236}">
                <a16:creationId xmlns:a16="http://schemas.microsoft.com/office/drawing/2014/main" id="{CF09C72A-05D9-539C-1411-50CE1239C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335" y="3346429"/>
            <a:ext cx="3639363" cy="620115"/>
          </a:xfrm>
          <a:prstGeom prst="rect">
            <a:avLst/>
          </a:prstGeom>
        </p:spPr>
      </p:pic>
      <p:pic>
        <p:nvPicPr>
          <p:cNvPr id="18" name="Picture 17" descr="A black and white screen with yellow text&#10;&#10;AI-generated content may be incorrect.">
            <a:extLst>
              <a:ext uri="{FF2B5EF4-FFF2-40B4-BE49-F238E27FC236}">
                <a16:creationId xmlns:a16="http://schemas.microsoft.com/office/drawing/2014/main" id="{ABB16364-97E6-3284-B922-07BD9E0D3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712" y="3346429"/>
            <a:ext cx="3639363" cy="1272650"/>
          </a:xfrm>
          <a:prstGeom prst="rect">
            <a:avLst/>
          </a:prstGeom>
        </p:spPr>
      </p:pic>
      <p:pic>
        <p:nvPicPr>
          <p:cNvPr id="21" name="Picture 2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A6426EB-88AF-86DB-8C67-AC562DDA7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706" y="3886200"/>
            <a:ext cx="3349906" cy="1405100"/>
          </a:xfrm>
          <a:prstGeom prst="rect">
            <a:avLst/>
          </a:prstGeom>
        </p:spPr>
      </p:pic>
      <p:pic>
        <p:nvPicPr>
          <p:cNvPr id="23" name="Picture 22" descr="A close up of a word&#10;&#10;AI-generated content may be incorrect.">
            <a:extLst>
              <a:ext uri="{FF2B5EF4-FFF2-40B4-BE49-F238E27FC236}">
                <a16:creationId xmlns:a16="http://schemas.microsoft.com/office/drawing/2014/main" id="{4CFBE3CE-0E42-FAB7-C563-BF26E6D2B4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6812" y="903573"/>
            <a:ext cx="3349906" cy="457205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8FC989-AD44-BC06-CE5B-0C5C0E925FDF}"/>
              </a:ext>
            </a:extLst>
          </p:cNvPr>
          <p:cNvSpPr txBox="1">
            <a:spLocks/>
          </p:cNvSpPr>
          <p:nvPr/>
        </p:nvSpPr>
        <p:spPr>
          <a:xfrm>
            <a:off x="3046412" y="1371600"/>
            <a:ext cx="2971799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Gender</a:t>
            </a:r>
            <a:r>
              <a:rPr lang="en-US" dirty="0"/>
              <a:t> male donut chart displays: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Inner donut: shows total # of male employees and their percentage out of all employees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Outer donut : </a:t>
            </a:r>
          </a:p>
          <a:p>
            <a:pPr marL="285750" indent="-285750">
              <a:buFontTx/>
              <a:buChar char="-"/>
            </a:pPr>
            <a:r>
              <a:rPr lang="en-US" dirty="0"/>
              <a:t>total # of hired male employees and their percentage out of all hired employees in green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total # of terminated male employees and their percentage out of all terminated employees in orange color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136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F860-2720-579F-1D7A-5DF6E707E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A6B375-B033-D813-8A08-2B1CDF34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03" y="609600"/>
            <a:ext cx="4353008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Demographics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04C61-A688-C088-0D14-EE4EA5B4D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3212" y="1524000"/>
            <a:ext cx="4495799" cy="4013773"/>
          </a:xfrm>
        </p:spPr>
        <p:txBody>
          <a:bodyPr>
            <a:normAutofit/>
          </a:bodyPr>
          <a:lstStyle/>
          <a:p>
            <a:r>
              <a:rPr lang="en-US" b="1" dirty="0"/>
              <a:t>Education &amp; Age </a:t>
            </a:r>
            <a:r>
              <a:rPr lang="en-US" dirty="0"/>
              <a:t>displays: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 map: shows total # of employees within an age group and with the certain education and their percentage out of all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bar chart: shows total # of employees with the certain education and their percentage out of all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 bar chart: shows total # of employees within an age group and  their percentage out of all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# of employees in the certain category is displayed in green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chart of a graph&#10;&#10;AI-generated content may be incorrect.">
            <a:extLst>
              <a:ext uri="{FF2B5EF4-FFF2-40B4-BE49-F238E27FC236}">
                <a16:creationId xmlns:a16="http://schemas.microsoft.com/office/drawing/2014/main" id="{5293813D-FE3B-5D47-48AF-F181BACD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2" y="2140498"/>
            <a:ext cx="3956506" cy="2956744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BF8FF7B4-1A51-463D-A2EA-03EACEEDD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518" y="2618976"/>
            <a:ext cx="2672894" cy="2478266"/>
          </a:xfrm>
          <a:prstGeom prst="rect">
            <a:avLst/>
          </a:prstGeom>
        </p:spPr>
      </p:pic>
      <p:pic>
        <p:nvPicPr>
          <p:cNvPr id="25" name="Picture 24" descr="A close up of a word&#10;&#10;AI-generated content may be incorrect.">
            <a:extLst>
              <a:ext uri="{FF2B5EF4-FFF2-40B4-BE49-F238E27FC236}">
                <a16:creationId xmlns:a16="http://schemas.microsoft.com/office/drawing/2014/main" id="{36D2CE36-C5A9-B5CF-FDBD-74288D6DB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812" y="5124136"/>
            <a:ext cx="2667001" cy="600076"/>
          </a:xfrm>
          <a:prstGeom prst="rect">
            <a:avLst/>
          </a:prstGeom>
        </p:spPr>
      </p:pic>
      <p:pic>
        <p:nvPicPr>
          <p:cNvPr id="27" name="Picture 26" descr="A close up of a text&#10;&#10;AI-generated content may be incorrect.">
            <a:extLst>
              <a:ext uri="{FF2B5EF4-FFF2-40B4-BE49-F238E27FC236}">
                <a16:creationId xmlns:a16="http://schemas.microsoft.com/office/drawing/2014/main" id="{B6BC9F90-AFE2-EDF0-A6CC-88B68078D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212" y="1537066"/>
            <a:ext cx="2737145" cy="589985"/>
          </a:xfrm>
          <a:prstGeom prst="rect">
            <a:avLst/>
          </a:prstGeom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CEA980B-0BEC-135B-2397-FFCFA4A26B9C}"/>
              </a:ext>
            </a:extLst>
          </p:cNvPr>
          <p:cNvSpPr txBox="1">
            <a:spLocks/>
          </p:cNvSpPr>
          <p:nvPr/>
        </p:nvSpPr>
        <p:spPr>
          <a:xfrm>
            <a:off x="9060318" y="5182654"/>
            <a:ext cx="2767304" cy="760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# of employees within 35-44 age category are either 37 or 39 years old</a:t>
            </a:r>
          </a:p>
          <a:p>
            <a:r>
              <a:rPr lang="en-US" dirty="0"/>
              <a:t> 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C355A7A-FA22-8B93-F58F-7C4E71B09B04}"/>
              </a:ext>
            </a:extLst>
          </p:cNvPr>
          <p:cNvSpPr txBox="1">
            <a:spLocks/>
          </p:cNvSpPr>
          <p:nvPr/>
        </p:nvSpPr>
        <p:spPr>
          <a:xfrm>
            <a:off x="5003508" y="5792254"/>
            <a:ext cx="2767304" cy="760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# of employees are within 35-44 age category and have a Bachelor’s degree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6340575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373</TotalTime>
  <Words>746</Words>
  <Application>Microsoft Office PowerPoint</Application>
  <PresentationFormat>Custom</PresentationFormat>
  <Paragraphs>99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Digital Blue Tunnel 16x9</vt:lpstr>
      <vt:lpstr>HR Dashboard</vt:lpstr>
      <vt:lpstr>Why HR Dashboard is Important</vt:lpstr>
      <vt:lpstr>Employee Data for HR Dashboard</vt:lpstr>
      <vt:lpstr>HR Dashboard Design</vt:lpstr>
      <vt:lpstr>Overview Section</vt:lpstr>
      <vt:lpstr>Overview Section</vt:lpstr>
      <vt:lpstr>Overview Section</vt:lpstr>
      <vt:lpstr>Demographics Section</vt:lpstr>
      <vt:lpstr>Demographics Section</vt:lpstr>
      <vt:lpstr>Demographics Section</vt:lpstr>
      <vt:lpstr>Income Section</vt:lpstr>
      <vt:lpstr>Income Section</vt:lpstr>
      <vt:lpstr>PowerPoint Presentation</vt:lpstr>
      <vt:lpstr>HR Dashboard with Gender filter set to Female</vt:lpstr>
      <vt:lpstr>HR Dashboard with Status filter set to Terminated</vt:lpstr>
      <vt:lpstr>HR Dashboard with Location filter set to Branch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Vlad Koval</dc:creator>
  <cp:lastModifiedBy>Vlad Koval</cp:lastModifiedBy>
  <cp:revision>62</cp:revision>
  <dcterms:created xsi:type="dcterms:W3CDTF">2025-12-11T19:27:10Z</dcterms:created>
  <dcterms:modified xsi:type="dcterms:W3CDTF">2025-12-12T01:40:56Z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